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7" r:id="rId6"/>
    <p:sldId id="300" r:id="rId7"/>
    <p:sldId id="291" r:id="rId8"/>
    <p:sldId id="294" r:id="rId9"/>
    <p:sldId id="295" r:id="rId10"/>
    <p:sldId id="298" r:id="rId11"/>
    <p:sldId id="296" r:id="rId12"/>
    <p:sldId id="299" r:id="rId13"/>
    <p:sldId id="301" r:id="rId14"/>
    <p:sldId id="302" r:id="rId15"/>
    <p:sldId id="303" r:id="rId16"/>
    <p:sldId id="304" r:id="rId17"/>
    <p:sldId id="305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9BD49E"/>
    <a:srgbClr val="214C88"/>
    <a:srgbClr val="515083"/>
    <a:srgbClr val="2F305C"/>
    <a:srgbClr val="3C4798"/>
    <a:srgbClr val="E68637"/>
    <a:srgbClr val="F6A287"/>
    <a:srgbClr val="E98B0D"/>
    <a:srgbClr val="E29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52" d="100"/>
          <a:sy n="152" d="100"/>
        </p:scale>
        <p:origin x="5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22/05/2025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22/05/2025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14C88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21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B7C25BD-EB44-8E27-BCDA-82C21FBDC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/>
          <a:stretch/>
        </p:blipFill>
        <p:spPr>
          <a:xfrm>
            <a:off x="-5017" y="-3841"/>
            <a:ext cx="4989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22/05/2025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86184800@N02/5116097291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rawpixel.com/search/stomach?page=1&amp;sort=curated" TargetMode="External"/><Relationship Id="rId4" Type="http://schemas.openxmlformats.org/officeDocument/2006/relationships/image" Target="../media/image3.1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amer.com/paramount-coming-to-uk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0008" y="758952"/>
            <a:ext cx="6955745" cy="3227514"/>
          </a:xfrm>
        </p:spPr>
        <p:txBody>
          <a:bodyPr>
            <a:normAutofit/>
          </a:bodyPr>
          <a:lstStyle/>
          <a:p>
            <a:r>
              <a:rPr lang="it-IT" sz="4400" dirty="0"/>
              <a:t>Complicanze post-operatorie:</a:t>
            </a:r>
            <a:br>
              <a:rPr lang="it-IT" sz="4400" dirty="0"/>
            </a:br>
            <a:r>
              <a:rPr lang="it-IT" sz="4400" dirty="0"/>
              <a:t>ruolo della chirurgia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0908" y="4508500"/>
            <a:ext cx="6854845" cy="1279652"/>
          </a:xfrm>
        </p:spPr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Mirto Foletto, md</a:t>
            </a:r>
          </a:p>
          <a:p>
            <a:r>
              <a:rPr lang="it-IT" sz="2600" b="1" dirty="0">
                <a:solidFill>
                  <a:srgbClr val="FFC000"/>
                </a:solidFill>
              </a:rPr>
              <a:t>Azienda ospedale – </a:t>
            </a:r>
            <a:r>
              <a:rPr lang="it-IT" sz="2600" b="1" dirty="0" err="1">
                <a:solidFill>
                  <a:srgbClr val="FFC000"/>
                </a:solidFill>
              </a:rPr>
              <a:t>universita’</a:t>
            </a:r>
            <a:r>
              <a:rPr lang="it-IT" sz="2600" b="1" dirty="0">
                <a:solidFill>
                  <a:srgbClr val="FFC000"/>
                </a:solidFill>
              </a:rPr>
              <a:t>, </a:t>
            </a:r>
            <a:r>
              <a:rPr lang="it-IT" sz="2600" b="1" dirty="0" err="1">
                <a:solidFill>
                  <a:srgbClr val="FFC000"/>
                </a:solidFill>
              </a:rPr>
              <a:t>padova</a:t>
            </a:r>
            <a:endParaRPr lang="it-IT" sz="2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71ADB7-FF14-FACB-3EC8-F142AFE5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8" y="0"/>
            <a:ext cx="6848660" cy="20093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1F3691-FDF8-33AE-D6CE-4235EA1D2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57" y="2470949"/>
            <a:ext cx="7291682" cy="38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7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13A28D-04F8-AE40-4A3E-6BD23D882B4E}"/>
              </a:ext>
            </a:extLst>
          </p:cNvPr>
          <p:cNvSpPr txBox="1"/>
          <p:nvPr/>
        </p:nvSpPr>
        <p:spPr>
          <a:xfrm>
            <a:off x="1998618" y="933994"/>
            <a:ext cx="6668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FF0000"/>
                </a:solidFill>
              </a:rPr>
              <a:t>Deficiencies</a:t>
            </a:r>
            <a:r>
              <a:rPr lang="it-IT" sz="2800" b="1" dirty="0">
                <a:solidFill>
                  <a:srgbClr val="FF0000"/>
                </a:solidFill>
              </a:rPr>
              <a:t> and </a:t>
            </a:r>
            <a:r>
              <a:rPr lang="it-IT" sz="2800" b="1" dirty="0" err="1">
                <a:solidFill>
                  <a:srgbClr val="FF0000"/>
                </a:solidFill>
              </a:rPr>
              <a:t>nutritional</a:t>
            </a:r>
            <a:r>
              <a:rPr lang="it-IT" sz="2800" b="1" dirty="0">
                <a:solidFill>
                  <a:srgbClr val="FF0000"/>
                </a:solidFill>
              </a:rPr>
              <a:t> impairment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74AFFB-7D39-609E-680F-85EB93FE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3" y="1687231"/>
            <a:ext cx="5292953" cy="15640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B59F22-85FD-F876-1D0D-6D990AEF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89" y="2970852"/>
            <a:ext cx="6856394" cy="197424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95FA15C-BF14-6AE2-A62B-17EC3EB2D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3" y="4210969"/>
            <a:ext cx="5195890" cy="24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2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762C28-57D9-3434-F777-E293CD899C3F}"/>
              </a:ext>
            </a:extLst>
          </p:cNvPr>
          <p:cNvSpPr txBox="1"/>
          <p:nvPr/>
        </p:nvSpPr>
        <p:spPr>
          <a:xfrm>
            <a:off x="3624943" y="385355"/>
            <a:ext cx="481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GERD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040492-607B-C35A-FF21-0F8F752F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" y="908575"/>
            <a:ext cx="6176863" cy="190818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F706DE-DDA1-E410-EEEC-886CCDC5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807" y="1025435"/>
            <a:ext cx="2814854" cy="22148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C2A0456-2F67-7D97-DA37-9D1E9A7D2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62" y="3240290"/>
            <a:ext cx="5666777" cy="31033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455601B-B77A-EDB7-311D-6FDB1119D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736" y="3357150"/>
            <a:ext cx="2688222" cy="34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D7D8D1-826A-67F8-C804-6E74B6A8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1024511"/>
            <a:ext cx="9885428" cy="57616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16EFA1D-2626-C46B-1198-6317A57EA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99" y="338710"/>
            <a:ext cx="4438900" cy="18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E7CF29-C2CA-B74E-4385-F28E1BF123B6}"/>
              </a:ext>
            </a:extLst>
          </p:cNvPr>
          <p:cNvSpPr txBox="1"/>
          <p:nvPr/>
        </p:nvSpPr>
        <p:spPr>
          <a:xfrm>
            <a:off x="3624943" y="326571"/>
            <a:ext cx="40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9BD49E"/>
                </a:solidFill>
              </a:rPr>
              <a:t>conclusioni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E8B301-1F29-2E90-4DD8-8640EFE757AC}"/>
              </a:ext>
            </a:extLst>
          </p:cNvPr>
          <p:cNvSpPr txBox="1"/>
          <p:nvPr/>
        </p:nvSpPr>
        <p:spPr>
          <a:xfrm>
            <a:off x="662153" y="1920239"/>
            <a:ext cx="11130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Diagnosi precoce</a:t>
            </a:r>
          </a:p>
          <a:p>
            <a:r>
              <a:rPr lang="it-IT" sz="3600" b="1" dirty="0">
                <a:solidFill>
                  <a:srgbClr val="FFC000"/>
                </a:solidFill>
              </a:rPr>
              <a:t>Intervento tempestivo</a:t>
            </a:r>
          </a:p>
          <a:p>
            <a:r>
              <a:rPr lang="it-IT" sz="3600" b="1" dirty="0"/>
              <a:t>Revisione chirurgica</a:t>
            </a:r>
          </a:p>
          <a:p>
            <a:r>
              <a:rPr lang="it-IT" sz="3600" b="1" dirty="0">
                <a:solidFill>
                  <a:srgbClr val="FFC000"/>
                </a:solidFill>
              </a:rPr>
              <a:t>Ernie interne</a:t>
            </a:r>
          </a:p>
          <a:p>
            <a:r>
              <a:rPr lang="it-IT" sz="3600" b="1" dirty="0"/>
              <a:t>Correzione delle complicanze a lungo termine</a:t>
            </a:r>
          </a:p>
          <a:p>
            <a:r>
              <a:rPr lang="it-IT" sz="3600" b="1" dirty="0">
                <a:solidFill>
                  <a:srgbClr val="F3703A"/>
                </a:solidFill>
              </a:rPr>
              <a:t>APPROCCIO MULTIMODALE/PROFESSIONALE/CENTRICO</a:t>
            </a:r>
          </a:p>
        </p:txBody>
      </p:sp>
    </p:spTree>
    <p:extLst>
      <p:ext uri="{BB962C8B-B14F-4D97-AF65-F5344CB8AC3E}">
        <p14:creationId xmlns:p14="http://schemas.microsoft.com/office/powerpoint/2010/main" val="67493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4398E1-7461-A612-F539-5FD7AE370455}"/>
              </a:ext>
            </a:extLst>
          </p:cNvPr>
          <p:cNvSpPr txBox="1"/>
          <p:nvPr/>
        </p:nvSpPr>
        <p:spPr>
          <a:xfrm>
            <a:off x="8570133" y="6009815"/>
            <a:ext cx="394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B0F0"/>
                </a:solidFill>
              </a:rPr>
              <a:t>mirto.foletto@unipd.it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71B3BE-0B21-DA52-81E3-23DAF59D12DF}"/>
              </a:ext>
            </a:extLst>
          </p:cNvPr>
          <p:cNvSpPr txBox="1"/>
          <p:nvPr/>
        </p:nvSpPr>
        <p:spPr>
          <a:xfrm>
            <a:off x="276347" y="2663813"/>
            <a:ext cx="12013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Situazioni cliniche che mettono a rischio la vita del pz</a:t>
            </a:r>
          </a:p>
          <a:p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800" b="1" dirty="0"/>
          </a:p>
        </p:txBody>
      </p:sp>
      <p:pic>
        <p:nvPicPr>
          <p:cNvPr id="4" name="Immagine 3" descr="Immagine che contiene vestiti, persona, stanza, stanza d'ospedale">
            <a:extLst>
              <a:ext uri="{FF2B5EF4-FFF2-40B4-BE49-F238E27FC236}">
                <a16:creationId xmlns:a16="http://schemas.microsoft.com/office/drawing/2014/main" id="{69592379-80C2-0C32-F01C-FD9522588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7925" y="150222"/>
            <a:ext cx="3918857" cy="391885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2C8529-7B42-631D-9B0F-E4ECD4B95BB4}"/>
              </a:ext>
            </a:extLst>
          </p:cNvPr>
          <p:cNvSpPr txBox="1"/>
          <p:nvPr/>
        </p:nvSpPr>
        <p:spPr>
          <a:xfrm>
            <a:off x="365761" y="4106424"/>
            <a:ext cx="1083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Situazioni cliniche che impattano significativamente sulla qualità di vita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15" name="Immagine 14" descr="Immagine che contiene persona, polso, dito, vestiti">
            <a:extLst>
              <a:ext uri="{FF2B5EF4-FFF2-40B4-BE49-F238E27FC236}">
                <a16:creationId xmlns:a16="http://schemas.microsoft.com/office/drawing/2014/main" id="{2D316EC0-0685-586A-E78E-69155CAFD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67200" y="22098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0DBD207-9B56-B397-B9EE-18AF448E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746" y="1158563"/>
            <a:ext cx="7697274" cy="51156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DF0C1FD-0C9E-1621-FE27-1F9F4213C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73" y="167588"/>
            <a:ext cx="8373680" cy="11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48CE8D-EB1C-F8F1-A55D-DB571305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6726" cy="13250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80A815F-5705-9BC1-EC52-B3632A46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75" y="1556560"/>
            <a:ext cx="10619652" cy="27080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6F7329-C68F-185F-BDCC-715BA9C71C3A}"/>
              </a:ext>
            </a:extLst>
          </p:cNvPr>
          <p:cNvSpPr txBox="1"/>
          <p:nvPr/>
        </p:nvSpPr>
        <p:spPr>
          <a:xfrm>
            <a:off x="9118774" y="3537993"/>
            <a:ext cx="190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Intractable</a:t>
            </a:r>
            <a:r>
              <a:rPr lang="it-IT" b="1" dirty="0">
                <a:solidFill>
                  <a:srgbClr val="FF0000"/>
                </a:solidFill>
              </a:rPr>
              <a:t> GERD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62F963-9908-1524-08B5-94A2C71D1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52" y="1195075"/>
            <a:ext cx="8030696" cy="44678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583E3C0-AA43-2E97-D475-C61CA956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4" y="75674"/>
            <a:ext cx="4113296" cy="9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8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E1E352E-92B3-3D06-58E7-A46F7990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" y="195550"/>
            <a:ext cx="7277017" cy="24284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7458E4-A9C0-9D13-56D4-D6329772B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402" y="1538714"/>
            <a:ext cx="3260560" cy="5123736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304A77F5-E273-5877-DED2-7C604570280A}"/>
              </a:ext>
            </a:extLst>
          </p:cNvPr>
          <p:cNvSpPr/>
          <p:nvPr/>
        </p:nvSpPr>
        <p:spPr>
          <a:xfrm rot="10800000">
            <a:off x="10771001" y="184772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8CA11B9-1B81-E1A5-9F0D-234CFB04A798}"/>
              </a:ext>
            </a:extLst>
          </p:cNvPr>
          <p:cNvSpPr/>
          <p:nvPr/>
        </p:nvSpPr>
        <p:spPr>
          <a:xfrm rot="10800000">
            <a:off x="8867580" y="2283901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14B6C8A-B161-0CDA-342B-03C4E367B5B1}"/>
              </a:ext>
            </a:extLst>
          </p:cNvPr>
          <p:cNvSpPr/>
          <p:nvPr/>
        </p:nvSpPr>
        <p:spPr>
          <a:xfrm rot="10800000">
            <a:off x="10923401" y="395503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AA12D771-BF4E-7EC8-986C-A7217B5F7B0B}"/>
              </a:ext>
            </a:extLst>
          </p:cNvPr>
          <p:cNvSpPr/>
          <p:nvPr/>
        </p:nvSpPr>
        <p:spPr>
          <a:xfrm rot="10800000">
            <a:off x="9019980" y="4492122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B5B64A9-A3C3-009C-50BD-F9D1FBFD9887}"/>
              </a:ext>
            </a:extLst>
          </p:cNvPr>
          <p:cNvSpPr/>
          <p:nvPr/>
        </p:nvSpPr>
        <p:spPr>
          <a:xfrm rot="10800000">
            <a:off x="9070428" y="2701159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A12CFC12-840F-31FB-3308-B08F8BC9D807}"/>
              </a:ext>
            </a:extLst>
          </p:cNvPr>
          <p:cNvSpPr/>
          <p:nvPr/>
        </p:nvSpPr>
        <p:spPr>
          <a:xfrm rot="10800000">
            <a:off x="9809303" y="4972440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5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D25BDD-A6F5-D2BD-FA7A-103744B248BB}"/>
              </a:ext>
            </a:extLst>
          </p:cNvPr>
          <p:cNvSpPr txBox="1"/>
          <p:nvPr/>
        </p:nvSpPr>
        <p:spPr>
          <a:xfrm>
            <a:off x="2873829" y="3128555"/>
            <a:ext cx="711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Complications</a:t>
            </a:r>
            <a:r>
              <a:rPr lang="it-IT" b="1" dirty="0"/>
              <a:t> «</a:t>
            </a:r>
            <a:r>
              <a:rPr lang="it-IT" b="1" dirty="0" err="1"/>
              <a:t>Grading</a:t>
            </a:r>
            <a:r>
              <a:rPr lang="it-IT" b="1" dirty="0"/>
              <a:t>» and clinical </a:t>
            </a:r>
            <a:r>
              <a:rPr lang="it-IT" b="1" dirty="0" err="1"/>
              <a:t>conditions</a:t>
            </a:r>
            <a:r>
              <a:rPr lang="it-IT" b="1" dirty="0"/>
              <a:t> are </a:t>
            </a:r>
            <a:r>
              <a:rPr lang="it-IT" b="1" dirty="0" err="1"/>
              <a:t>paramount</a:t>
            </a:r>
            <a:endParaRPr lang="it-IT" b="1" dirty="0"/>
          </a:p>
          <a:p>
            <a:endParaRPr lang="it-IT" dirty="0"/>
          </a:p>
          <a:p>
            <a:r>
              <a:rPr lang="it-IT" dirty="0"/>
              <a:t>  </a:t>
            </a:r>
          </a:p>
        </p:txBody>
      </p:sp>
      <p:pic>
        <p:nvPicPr>
          <p:cNvPr id="4" name="Immagine 3" descr="Immagine che contiene logo, Carattere, testo, Blu elettrico">
            <a:extLst>
              <a:ext uri="{FF2B5EF4-FFF2-40B4-BE49-F238E27FC236}">
                <a16:creationId xmlns:a16="http://schemas.microsoft.com/office/drawing/2014/main" id="{8B8845AD-3AEE-E771-2E79-D9D86526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blication Cover">
            <a:extLst>
              <a:ext uri="{FF2B5EF4-FFF2-40B4-BE49-F238E27FC236}">
                <a16:creationId xmlns:a16="http://schemas.microsoft.com/office/drawing/2014/main" id="{DA3130DD-B523-1E34-189F-51F6F5B4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6" y="92328"/>
            <a:ext cx="1905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27052D8-264F-9D3F-E049-E168C0CBE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545" y="145633"/>
            <a:ext cx="8626891" cy="14670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789EC0-1D70-E3B0-8603-04692192A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614" y="1724179"/>
            <a:ext cx="9604822" cy="10934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B4B9DD-E188-6D5B-CC14-04C6190EC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449" y="2911111"/>
            <a:ext cx="5689085" cy="38012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607AD94-7609-BCEC-B5A3-4B2E091A8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89" y="3051497"/>
            <a:ext cx="3695113" cy="140078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4354C19-173F-3E75-76ED-A6B2FDBCC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6" y="4630179"/>
            <a:ext cx="4989498" cy="20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85343F-477E-2B93-2535-55CC88BF78F4}"/>
              </a:ext>
            </a:extLst>
          </p:cNvPr>
          <p:cNvSpPr txBox="1"/>
          <p:nvPr/>
        </p:nvSpPr>
        <p:spPr>
          <a:xfrm>
            <a:off x="3118755" y="2566851"/>
            <a:ext cx="671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>
                <a:solidFill>
                  <a:schemeClr val="bg2">
                    <a:lumMod val="50000"/>
                  </a:schemeClr>
                </a:solidFill>
              </a:rPr>
              <a:t>Hemorrage</a:t>
            </a:r>
            <a:endParaRPr lang="it-IT" sz="4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4800" dirty="0">
                <a:solidFill>
                  <a:schemeClr val="bg2">
                    <a:lumMod val="50000"/>
                  </a:schemeClr>
                </a:solidFill>
              </a:rPr>
              <a:t>Diffuse </a:t>
            </a:r>
            <a:r>
              <a:rPr lang="it-IT" sz="4800" dirty="0" err="1">
                <a:solidFill>
                  <a:schemeClr val="bg2">
                    <a:lumMod val="50000"/>
                  </a:schemeClr>
                </a:solidFill>
              </a:rPr>
              <a:t>peritonitis</a:t>
            </a:r>
            <a:endParaRPr lang="it-IT" sz="4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4800" dirty="0">
                <a:solidFill>
                  <a:schemeClr val="bg2">
                    <a:lumMod val="50000"/>
                  </a:schemeClr>
                </a:solidFill>
              </a:rPr>
              <a:t>Shock </a:t>
            </a:r>
          </a:p>
        </p:txBody>
      </p:sp>
    </p:spTree>
    <p:extLst>
      <p:ext uri="{BB962C8B-B14F-4D97-AF65-F5344CB8AC3E}">
        <p14:creationId xmlns:p14="http://schemas.microsoft.com/office/powerpoint/2010/main" val="33526395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5270</TotalTime>
  <Words>86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Calibri</vt:lpstr>
      <vt:lpstr>Wingdings</vt:lpstr>
      <vt:lpstr>RetrospectVTI</vt:lpstr>
      <vt:lpstr>Complicanze post-operatorie: ruolo della chirurgia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Foletto</cp:lastModifiedBy>
  <cp:revision>23</cp:revision>
  <dcterms:created xsi:type="dcterms:W3CDTF">2022-02-27T17:36:31Z</dcterms:created>
  <dcterms:modified xsi:type="dcterms:W3CDTF">2025-05-22T11:34:44Z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